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9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3" autoAdjust="0"/>
    <p:restoredTop sz="91277" autoAdjust="0"/>
  </p:normalViewPr>
  <p:slideViewPr>
    <p:cSldViewPr>
      <p:cViewPr varScale="1">
        <p:scale>
          <a:sx n="106" d="100"/>
          <a:sy n="106" d="100"/>
        </p:scale>
        <p:origin x="103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87D9-BA80-4837-9C5B-0E94AE33666A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89C2A-4B55-43BE-9CAE-1278895BFC3D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02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dirty="0" smtClean="0">
              <a:latin typeface="Time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79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08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79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24/05/2016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3996326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3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53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84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16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43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20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15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93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63B5-5D71-48FB-BA67-B3F5B721E173}" type="datetimeFigureOut">
              <a:rPr lang="de-DE" smtClean="0"/>
              <a:t>24.05.2016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5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50143" y="740905"/>
            <a:ext cx="3125631" cy="365125"/>
          </a:xfrm>
        </p:spPr>
        <p:txBody>
          <a:bodyPr/>
          <a:lstStyle/>
          <a:p>
            <a:r>
              <a:rPr lang="fr-FR" dirty="0"/>
              <a:t>Réalisé par </a:t>
            </a:r>
            <a:r>
              <a:rPr lang="fr-FR" dirty="0" smtClean="0"/>
              <a:t>Najia Bezzar le 24.05.2016 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0" y="-1"/>
            <a:ext cx="81665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CARTE des ACTEURS : </a:t>
            </a:r>
          </a:p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ER/EE </a:t>
            </a:r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in the </a:t>
            </a:r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Industry &amp; building Sector </a:t>
            </a:r>
            <a:r>
              <a:rPr lang="en-US" sz="2400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Maroc</a:t>
            </a:r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 </a:t>
            </a:r>
            <a:endParaRPr lang="en-US" sz="2400" dirty="0" smtClean="0">
              <a:solidFill>
                <a:srgbClr val="C80F0F"/>
              </a:solidFill>
              <a:latin typeface="Arial"/>
              <a:cs typeface="Tahoma" pitchFamily="34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RE-ACTIVATE</a:t>
            </a:r>
            <a:endParaRPr lang="de-DE" dirty="0"/>
          </a:p>
        </p:txBody>
      </p:sp>
      <p:sp>
        <p:nvSpPr>
          <p:cNvPr id="52" name="Ellipse 7"/>
          <p:cNvSpPr>
            <a:spLocks noChangeAspect="1"/>
          </p:cNvSpPr>
          <p:nvPr/>
        </p:nvSpPr>
        <p:spPr bwMode="auto">
          <a:xfrm>
            <a:off x="1840014" y="1513622"/>
            <a:ext cx="5400599" cy="4432300"/>
          </a:xfrm>
          <a:prstGeom prst="ellipse">
            <a:avLst/>
          </a:prstGeom>
          <a:solidFill>
            <a:srgbClr val="FFA6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56" name="Ellipse 6"/>
          <p:cNvSpPr>
            <a:spLocks noChangeAspect="1"/>
          </p:cNvSpPr>
          <p:nvPr/>
        </p:nvSpPr>
        <p:spPr bwMode="auto">
          <a:xfrm>
            <a:off x="2939190" y="2515757"/>
            <a:ext cx="2986401" cy="2562225"/>
          </a:xfrm>
          <a:prstGeom prst="ellipse">
            <a:avLst/>
          </a:prstGeom>
          <a:solidFill>
            <a:srgbClr val="F09562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 sz="1400" dirty="0">
              <a:solidFill>
                <a:srgbClr val="C00000"/>
              </a:solidFill>
            </a:endParaRPr>
          </a:p>
        </p:txBody>
      </p:sp>
      <p:sp>
        <p:nvSpPr>
          <p:cNvPr id="55" name="Ellipse 5"/>
          <p:cNvSpPr>
            <a:spLocks noChangeAspect="1"/>
          </p:cNvSpPr>
          <p:nvPr/>
        </p:nvSpPr>
        <p:spPr bwMode="auto">
          <a:xfrm>
            <a:off x="3986789" y="3138605"/>
            <a:ext cx="1149698" cy="1158329"/>
          </a:xfrm>
          <a:prstGeom prst="ellipse">
            <a:avLst/>
          </a:prstGeom>
          <a:solidFill>
            <a:srgbClr val="CC3300"/>
          </a:solidFill>
          <a:ln w="9525" algn="ctr">
            <a:solidFill>
              <a:srgbClr val="890909"/>
            </a:solidFill>
            <a:round/>
            <a:headEnd/>
            <a:tailEnd/>
          </a:ln>
        </p:spPr>
        <p:txBody>
          <a:bodyPr wrap="none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200" b="0" kern="0" smtClean="0">
              <a:solidFill>
                <a:srgbClr val="000000"/>
              </a:solidFill>
            </a:endParaRPr>
          </a:p>
        </p:txBody>
      </p:sp>
      <p:cxnSp>
        <p:nvCxnSpPr>
          <p:cNvPr id="57" name="Gerade Verbindung 37"/>
          <p:cNvCxnSpPr>
            <a:cxnSpLocks noChangeShapeType="1"/>
          </p:cNvCxnSpPr>
          <p:nvPr/>
        </p:nvCxnSpPr>
        <p:spPr bwMode="auto">
          <a:xfrm flipH="1">
            <a:off x="1721375" y="3790407"/>
            <a:ext cx="2312883" cy="174058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8" name="Gerade Verbindung 31"/>
          <p:cNvCxnSpPr>
            <a:cxnSpLocks noChangeShapeType="1"/>
          </p:cNvCxnSpPr>
          <p:nvPr/>
        </p:nvCxnSpPr>
        <p:spPr bwMode="auto">
          <a:xfrm>
            <a:off x="5106759" y="3575054"/>
            <a:ext cx="2428866" cy="138162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9" name="Gerade Verbindung 28"/>
          <p:cNvCxnSpPr>
            <a:cxnSpLocks noChangeShapeType="1"/>
            <a:stCxn id="55" idx="3"/>
          </p:cNvCxnSpPr>
          <p:nvPr/>
        </p:nvCxnSpPr>
        <p:spPr bwMode="auto">
          <a:xfrm flipH="1">
            <a:off x="2534283" y="4127301"/>
            <a:ext cx="1620875" cy="1864299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65" name="Rectangle 64"/>
          <p:cNvSpPr/>
          <p:nvPr/>
        </p:nvSpPr>
        <p:spPr>
          <a:xfrm>
            <a:off x="3915304" y="4363683"/>
            <a:ext cx="1495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primaires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945904" y="6146712"/>
            <a:ext cx="1438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400" kern="0" dirty="0" err="1" smtClean="0">
                <a:solidFill>
                  <a:srgbClr val="002060"/>
                </a:solidFill>
              </a:rPr>
              <a:t>Autres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400" kern="0" dirty="0" err="1" smtClean="0">
                <a:solidFill>
                  <a:srgbClr val="002060"/>
                </a:solidFill>
              </a:rPr>
              <a:t>acteurs</a:t>
            </a:r>
            <a:endParaRPr lang="de-DE" sz="1400" kern="0" dirty="0">
              <a:solidFill>
                <a:srgbClr val="00206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808944" y="5596746"/>
            <a:ext cx="1758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secondaires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31588" y="1151258"/>
            <a:ext cx="12458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Secteur public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7148668" y="4017653"/>
            <a:ext cx="11576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>
                <a:solidFill>
                  <a:srgbClr val="C80F0F">
                    <a:lumMod val="75000"/>
                  </a:srgbClr>
                </a:solidFill>
              </a:rPr>
              <a:t>Secteur </a:t>
            </a:r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privé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8" name="Rectangle 80"/>
          <p:cNvSpPr>
            <a:spLocks noChangeArrowheads="1"/>
          </p:cNvSpPr>
          <p:nvPr/>
        </p:nvSpPr>
        <p:spPr bwMode="auto">
          <a:xfrm>
            <a:off x="52359" y="1718735"/>
            <a:ext cx="792163" cy="3365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rgbClr val="000000"/>
                </a:solidFill>
              </a:rPr>
              <a:t>Acteurs privés</a:t>
            </a:r>
          </a:p>
        </p:txBody>
      </p:sp>
      <p:sp>
        <p:nvSpPr>
          <p:cNvPr id="79" name="Rectangle 81"/>
          <p:cNvSpPr>
            <a:spLocks noChangeArrowheads="1"/>
          </p:cNvSpPr>
          <p:nvPr/>
        </p:nvSpPr>
        <p:spPr bwMode="auto">
          <a:xfrm>
            <a:off x="52359" y="2172534"/>
            <a:ext cx="792163" cy="43021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Acteurs étatiques</a:t>
            </a:r>
          </a:p>
        </p:txBody>
      </p:sp>
      <p:sp>
        <p:nvSpPr>
          <p:cNvPr id="110" name="Rectangle 51"/>
          <p:cNvSpPr>
            <a:spLocks noChangeArrowheads="1"/>
          </p:cNvSpPr>
          <p:nvPr/>
        </p:nvSpPr>
        <p:spPr bwMode="auto">
          <a:xfrm>
            <a:off x="4774192" y="2452258"/>
            <a:ext cx="572332" cy="25901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IRESEN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50143" y="2691870"/>
            <a:ext cx="780176" cy="402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chemeClr val="tx1"/>
                </a:solidFill>
              </a:rPr>
              <a:t>Coop. </a:t>
            </a:r>
            <a:r>
              <a:rPr lang="fr-FR" sz="900" b="0" kern="0" dirty="0" err="1">
                <a:solidFill>
                  <a:schemeClr val="tx1"/>
                </a:solidFill>
              </a:rPr>
              <a:t>int</a:t>
            </a:r>
            <a:r>
              <a:rPr lang="fr-FR" sz="900" b="0" kern="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7468714" y="88612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" name="Rectangle 69"/>
          <p:cNvSpPr>
            <a:spLocks noChangeArrowheads="1"/>
          </p:cNvSpPr>
          <p:nvPr/>
        </p:nvSpPr>
        <p:spPr bwMode="auto">
          <a:xfrm>
            <a:off x="4063686" y="3645468"/>
            <a:ext cx="872732" cy="348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smtClean="0"/>
              <a:t>GIZ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0" kern="0" dirty="0" smtClean="0">
                <a:solidFill>
                  <a:schemeClr val="tx1"/>
                </a:solidFill>
              </a:rPr>
              <a:t>RE-ACTIVATE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cxnSp>
        <p:nvCxnSpPr>
          <p:cNvPr id="128" name="Gerade Verbindung mit Pfeil 127"/>
          <p:cNvCxnSpPr/>
          <p:nvPr/>
        </p:nvCxnSpPr>
        <p:spPr>
          <a:xfrm flipH="1">
            <a:off x="4736486" y="3266574"/>
            <a:ext cx="715461" cy="136420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/>
          <p:cNvCxnSpPr/>
          <p:nvPr/>
        </p:nvCxnSpPr>
        <p:spPr>
          <a:xfrm flipH="1">
            <a:off x="3768349" y="3708994"/>
            <a:ext cx="50671" cy="245340"/>
          </a:xfrm>
          <a:prstGeom prst="straightConnector1">
            <a:avLst/>
          </a:prstGeom>
          <a:ln w="38100" cmpd="sng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hteck 162"/>
          <p:cNvSpPr/>
          <p:nvPr/>
        </p:nvSpPr>
        <p:spPr>
          <a:xfrm>
            <a:off x="6977742" y="5408769"/>
            <a:ext cx="215313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/>
              <a:t>Lignes </a:t>
            </a:r>
            <a:r>
              <a:rPr lang="fr-FR" sz="1100" dirty="0" smtClean="0"/>
              <a:t>gras</a:t>
            </a:r>
            <a:r>
              <a:rPr lang="fr-FR" sz="1100" dirty="0" smtClean="0"/>
              <a:t> </a:t>
            </a:r>
            <a:r>
              <a:rPr lang="fr-FR" sz="1100" dirty="0"/>
              <a:t>= coopérations fixées par contrat ou institutionnalisées</a:t>
            </a:r>
          </a:p>
          <a:p>
            <a:r>
              <a:rPr lang="fr-FR" sz="1100" dirty="0"/>
              <a:t>Lignes continues = relations étroites</a:t>
            </a:r>
          </a:p>
          <a:p>
            <a:r>
              <a:rPr lang="fr-FR" sz="1100" dirty="0"/>
              <a:t>Lignes </a:t>
            </a:r>
            <a:r>
              <a:rPr lang="fr-FR" sz="1100" dirty="0" smtClean="0"/>
              <a:t>non continue </a:t>
            </a:r>
            <a:r>
              <a:rPr lang="fr-FR" sz="1100" dirty="0"/>
              <a:t>= relations tensions dans les relations</a:t>
            </a:r>
          </a:p>
          <a:p>
            <a:r>
              <a:rPr lang="fr-FR" sz="1100" dirty="0"/>
              <a:t>(V) = Acteur ayant droit de veto</a:t>
            </a:r>
          </a:p>
        </p:txBody>
      </p:sp>
      <p:sp>
        <p:nvSpPr>
          <p:cNvPr id="169" name="Rectangle 77"/>
          <p:cNvSpPr>
            <a:spLocks noChangeArrowheads="1"/>
          </p:cNvSpPr>
          <p:nvPr/>
        </p:nvSpPr>
        <p:spPr bwMode="auto">
          <a:xfrm>
            <a:off x="4615500" y="5273341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Etudiants / Doctorants 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63" name="Gerade Verbindung mit Pfeil 62"/>
          <p:cNvCxnSpPr/>
          <p:nvPr/>
        </p:nvCxnSpPr>
        <p:spPr>
          <a:xfrm flipV="1">
            <a:off x="4496774" y="2700044"/>
            <a:ext cx="484323" cy="454169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77"/>
          <p:cNvSpPr>
            <a:spLocks noChangeArrowheads="1"/>
          </p:cNvSpPr>
          <p:nvPr/>
        </p:nvSpPr>
        <p:spPr bwMode="auto">
          <a:xfrm>
            <a:off x="5136487" y="4049179"/>
            <a:ext cx="956873" cy="397538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Enterprises/ Bureaux d‘études </a:t>
            </a:r>
            <a:endParaRPr lang="de-DE" sz="900" kern="0" dirty="0" smtClean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17" name="Gerade Verbindung mit Pfeil 116"/>
          <p:cNvCxnSpPr>
            <a:stCxn id="157" idx="2"/>
          </p:cNvCxnSpPr>
          <p:nvPr/>
        </p:nvCxnSpPr>
        <p:spPr>
          <a:xfrm>
            <a:off x="5384119" y="3994084"/>
            <a:ext cx="777063" cy="83033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69"/>
          <p:cNvSpPr>
            <a:spLocks noChangeArrowheads="1"/>
          </p:cNvSpPr>
          <p:nvPr/>
        </p:nvSpPr>
        <p:spPr bwMode="auto">
          <a:xfrm>
            <a:off x="2785547" y="4742815"/>
            <a:ext cx="706765" cy="348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err="1" smtClean="0"/>
              <a:t>Projets</a:t>
            </a:r>
            <a:r>
              <a:rPr lang="de-DE" sz="900" kern="0" dirty="0" smtClean="0"/>
              <a:t> GIZ 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25" name="Rectangle 69"/>
          <p:cNvSpPr>
            <a:spLocks noChangeArrowheads="1"/>
          </p:cNvSpPr>
          <p:nvPr/>
        </p:nvSpPr>
        <p:spPr bwMode="auto">
          <a:xfrm>
            <a:off x="2538770" y="4343385"/>
            <a:ext cx="759131" cy="348371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err="1" smtClean="0"/>
              <a:t>Associations</a:t>
            </a:r>
            <a:r>
              <a:rPr lang="de-DE" sz="900" kern="0" dirty="0" smtClean="0"/>
              <a:t> </a:t>
            </a:r>
            <a:r>
              <a:rPr lang="de-DE" sz="900" kern="0" dirty="0" err="1" smtClean="0"/>
              <a:t>Locales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26" name="Rectangle 69"/>
          <p:cNvSpPr>
            <a:spLocks noChangeArrowheads="1"/>
          </p:cNvSpPr>
          <p:nvPr/>
        </p:nvSpPr>
        <p:spPr bwMode="auto">
          <a:xfrm>
            <a:off x="58251" y="3187010"/>
            <a:ext cx="786271" cy="453938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err="1" smtClean="0"/>
              <a:t>Société</a:t>
            </a:r>
            <a:r>
              <a:rPr lang="de-DE" sz="900" kern="0" dirty="0" smtClean="0"/>
              <a:t> </a:t>
            </a:r>
            <a:r>
              <a:rPr lang="de-DE" sz="900" kern="0" dirty="0" err="1" smtClean="0"/>
              <a:t>civile</a:t>
            </a:r>
            <a:endParaRPr lang="de-DE" sz="900" kern="0" dirty="0" smtClean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35" name="Rectangle 77"/>
          <p:cNvSpPr>
            <a:spLocks noChangeArrowheads="1"/>
          </p:cNvSpPr>
          <p:nvPr/>
        </p:nvSpPr>
        <p:spPr bwMode="auto">
          <a:xfrm>
            <a:off x="3694405" y="5255307"/>
            <a:ext cx="806043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b="0" kern="0" dirty="0" smtClean="0">
                <a:solidFill>
                  <a:srgbClr val="000000"/>
                </a:solidFill>
              </a:rPr>
              <a:t>Citoyens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76" name="Rectangle 74"/>
          <p:cNvSpPr>
            <a:spLocks noChangeArrowheads="1"/>
          </p:cNvSpPr>
          <p:nvPr/>
        </p:nvSpPr>
        <p:spPr bwMode="auto">
          <a:xfrm>
            <a:off x="6055079" y="4523706"/>
            <a:ext cx="590032" cy="333375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FIMME</a:t>
            </a:r>
          </a:p>
        </p:txBody>
      </p:sp>
      <p:sp>
        <p:nvSpPr>
          <p:cNvPr id="115" name="Rectangle 69"/>
          <p:cNvSpPr>
            <a:spLocks noChangeArrowheads="1"/>
          </p:cNvSpPr>
          <p:nvPr/>
        </p:nvSpPr>
        <p:spPr bwMode="auto">
          <a:xfrm>
            <a:off x="1624167" y="3995014"/>
            <a:ext cx="770677" cy="348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smtClean="0"/>
              <a:t>GIZ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0" kern="0" dirty="0" err="1" smtClean="0">
                <a:solidFill>
                  <a:schemeClr val="tx1"/>
                </a:solidFill>
              </a:rPr>
              <a:t>Villes</a:t>
            </a:r>
            <a:r>
              <a:rPr lang="de-DE" sz="900" b="0" kern="0" dirty="0" smtClean="0">
                <a:solidFill>
                  <a:schemeClr val="tx1"/>
                </a:solidFill>
              </a:rPr>
              <a:t> </a:t>
            </a:r>
            <a:r>
              <a:rPr lang="de-DE" sz="900" b="0" kern="0" dirty="0" err="1" smtClean="0">
                <a:solidFill>
                  <a:schemeClr val="tx1"/>
                </a:solidFill>
              </a:rPr>
              <a:t>Vertes</a:t>
            </a:r>
            <a:r>
              <a:rPr lang="de-DE" sz="900" b="0" kern="0" dirty="0" smtClean="0">
                <a:solidFill>
                  <a:schemeClr val="tx1"/>
                </a:solidFill>
              </a:rPr>
              <a:t> 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50" name="Rectangle 73"/>
          <p:cNvSpPr>
            <a:spLocks noChangeArrowheads="1"/>
          </p:cNvSpPr>
          <p:nvPr/>
        </p:nvSpPr>
        <p:spPr bwMode="auto">
          <a:xfrm>
            <a:off x="4783559" y="4892080"/>
            <a:ext cx="658839" cy="3111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AMISOLE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51" name="Rectangle 72"/>
          <p:cNvSpPr>
            <a:spLocks noChangeArrowheads="1"/>
          </p:cNvSpPr>
          <p:nvPr/>
        </p:nvSpPr>
        <p:spPr bwMode="auto">
          <a:xfrm>
            <a:off x="5523217" y="4900551"/>
            <a:ext cx="619671" cy="31750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FENELEC</a:t>
            </a:r>
          </a:p>
        </p:txBody>
      </p:sp>
      <p:sp>
        <p:nvSpPr>
          <p:cNvPr id="152" name="Rectangle 68"/>
          <p:cNvSpPr>
            <a:spLocks noChangeArrowheads="1"/>
          </p:cNvSpPr>
          <p:nvPr/>
        </p:nvSpPr>
        <p:spPr bwMode="auto">
          <a:xfrm>
            <a:off x="4929340" y="2966306"/>
            <a:ext cx="706437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SIE</a:t>
            </a:r>
          </a:p>
        </p:txBody>
      </p:sp>
      <p:sp>
        <p:nvSpPr>
          <p:cNvPr id="154" name="Rectangle 65"/>
          <p:cNvSpPr>
            <a:spLocks noChangeArrowheads="1"/>
          </p:cNvSpPr>
          <p:nvPr/>
        </p:nvSpPr>
        <p:spPr bwMode="auto">
          <a:xfrm>
            <a:off x="5411226" y="2242233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MICIEN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55" name="Rectangle 50"/>
          <p:cNvSpPr>
            <a:spLocks noChangeArrowheads="1"/>
          </p:cNvSpPr>
          <p:nvPr/>
        </p:nvSpPr>
        <p:spPr bwMode="auto">
          <a:xfrm>
            <a:off x="4142627" y="3119549"/>
            <a:ext cx="706438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MEMEE </a:t>
            </a:r>
            <a:r>
              <a:rPr lang="fr-FR" sz="900" b="0" kern="0" dirty="0" smtClean="0">
                <a:solidFill>
                  <a:srgbClr val="FFFFFF"/>
                </a:solidFill>
              </a:rPr>
              <a:t>(V) </a:t>
            </a:r>
            <a:endParaRPr lang="fr-FR" sz="900" b="0" kern="0" dirty="0" smtClean="0">
              <a:solidFill>
                <a:srgbClr val="FF0000"/>
              </a:solidFill>
            </a:endParaRPr>
          </a:p>
        </p:txBody>
      </p:sp>
      <p:sp>
        <p:nvSpPr>
          <p:cNvPr id="156" name="Rectangle 60"/>
          <p:cNvSpPr>
            <a:spLocks noChangeArrowheads="1"/>
          </p:cNvSpPr>
          <p:nvPr/>
        </p:nvSpPr>
        <p:spPr bwMode="auto">
          <a:xfrm>
            <a:off x="3297901" y="2774602"/>
            <a:ext cx="706438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ADEREE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157" name="Rectangle 77"/>
          <p:cNvSpPr>
            <a:spLocks noChangeArrowheads="1"/>
          </p:cNvSpPr>
          <p:nvPr/>
        </p:nvSpPr>
        <p:spPr bwMode="auto">
          <a:xfrm>
            <a:off x="4981097" y="3649295"/>
            <a:ext cx="806043" cy="34478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>
                <a:solidFill>
                  <a:srgbClr val="FFFFFF"/>
                </a:solidFill>
              </a:rPr>
              <a:t>Cluster EMC</a:t>
            </a:r>
          </a:p>
        </p:txBody>
      </p:sp>
      <p:sp>
        <p:nvSpPr>
          <p:cNvPr id="158" name="Rectangle 77"/>
          <p:cNvSpPr>
            <a:spLocks noChangeArrowheads="1"/>
          </p:cNvSpPr>
          <p:nvPr/>
        </p:nvSpPr>
        <p:spPr bwMode="auto">
          <a:xfrm>
            <a:off x="5879239" y="3557378"/>
            <a:ext cx="806043" cy="344789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>
                <a:solidFill>
                  <a:srgbClr val="FFFFFF"/>
                </a:solidFill>
              </a:rPr>
              <a:t>Cluster Energies </a:t>
            </a:r>
          </a:p>
        </p:txBody>
      </p:sp>
      <p:sp>
        <p:nvSpPr>
          <p:cNvPr id="159" name="Rectangle 74"/>
          <p:cNvSpPr>
            <a:spLocks noChangeArrowheads="1"/>
          </p:cNvSpPr>
          <p:nvPr/>
        </p:nvSpPr>
        <p:spPr bwMode="auto">
          <a:xfrm>
            <a:off x="5147237" y="4481281"/>
            <a:ext cx="706438" cy="333375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err="1" smtClean="0">
                <a:solidFill>
                  <a:srgbClr val="000000"/>
                </a:solidFill>
              </a:rPr>
              <a:t>Fédic</a:t>
            </a:r>
            <a:r>
              <a:rPr lang="fr-FR" sz="900" b="0" kern="0" dirty="0" smtClean="0">
                <a:solidFill>
                  <a:srgbClr val="000000"/>
                </a:solidFill>
              </a:rPr>
              <a:t> Fès 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60" name="Rectangle 72"/>
          <p:cNvSpPr>
            <a:spLocks noChangeArrowheads="1"/>
          </p:cNvSpPr>
          <p:nvPr/>
        </p:nvSpPr>
        <p:spPr bwMode="auto">
          <a:xfrm>
            <a:off x="3961076" y="4689746"/>
            <a:ext cx="788987" cy="31750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ADIZIA Agadir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61" name="Rectangle 74"/>
          <p:cNvSpPr>
            <a:spLocks noChangeArrowheads="1"/>
          </p:cNvSpPr>
          <p:nvPr/>
        </p:nvSpPr>
        <p:spPr bwMode="auto">
          <a:xfrm>
            <a:off x="6126773" y="3945763"/>
            <a:ext cx="787228" cy="498166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Zone industrielle Berrchid Casa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62" name="Rectangle 74"/>
          <p:cNvSpPr>
            <a:spLocks noChangeArrowheads="1"/>
          </p:cNvSpPr>
          <p:nvPr/>
        </p:nvSpPr>
        <p:spPr bwMode="auto">
          <a:xfrm>
            <a:off x="5490138" y="5260784"/>
            <a:ext cx="876549" cy="498166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Zone industrielle Agadir/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64" name="Rectangle 50"/>
          <p:cNvSpPr>
            <a:spLocks noChangeArrowheads="1"/>
          </p:cNvSpPr>
          <p:nvPr/>
        </p:nvSpPr>
        <p:spPr bwMode="auto">
          <a:xfrm>
            <a:off x="3326954" y="3427855"/>
            <a:ext cx="706438" cy="3333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/>
              <a:t>BMZ (V) </a:t>
            </a:r>
          </a:p>
        </p:txBody>
      </p:sp>
      <p:sp>
        <p:nvSpPr>
          <p:cNvPr id="165" name="Rectangle 50"/>
          <p:cNvSpPr>
            <a:spLocks noChangeArrowheads="1"/>
          </p:cNvSpPr>
          <p:nvPr/>
        </p:nvSpPr>
        <p:spPr bwMode="auto">
          <a:xfrm>
            <a:off x="3395923" y="3917947"/>
            <a:ext cx="706438" cy="3333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/>
              <a:t>GIZ (V) 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256232" y="5122358"/>
            <a:ext cx="12939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Coopération inter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167" name="Rectangle 69"/>
          <p:cNvSpPr>
            <a:spLocks noChangeArrowheads="1"/>
          </p:cNvSpPr>
          <p:nvPr/>
        </p:nvSpPr>
        <p:spPr bwMode="auto">
          <a:xfrm>
            <a:off x="2463404" y="3948725"/>
            <a:ext cx="872732" cy="348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smtClean="0"/>
              <a:t>GIZ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b="0" kern="0" dirty="0" err="1" smtClean="0">
                <a:solidFill>
                  <a:schemeClr val="tx1"/>
                </a:solidFill>
              </a:rPr>
              <a:t>Villes</a:t>
            </a:r>
            <a:r>
              <a:rPr lang="de-DE" sz="900" b="0" kern="0" dirty="0" smtClean="0">
                <a:solidFill>
                  <a:schemeClr val="tx1"/>
                </a:solidFill>
              </a:rPr>
              <a:t> </a:t>
            </a:r>
            <a:r>
              <a:rPr lang="de-DE" sz="900" b="0" kern="0" dirty="0" err="1" smtClean="0">
                <a:solidFill>
                  <a:schemeClr val="tx1"/>
                </a:solidFill>
              </a:rPr>
              <a:t>Vertes</a:t>
            </a:r>
            <a:r>
              <a:rPr lang="de-DE" sz="900" b="0" kern="0" dirty="0" smtClean="0">
                <a:solidFill>
                  <a:schemeClr val="tx1"/>
                </a:solidFill>
              </a:rPr>
              <a:t> 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73" name="Rectangle 74"/>
          <p:cNvSpPr>
            <a:spLocks noChangeArrowheads="1"/>
          </p:cNvSpPr>
          <p:nvPr/>
        </p:nvSpPr>
        <p:spPr bwMode="auto">
          <a:xfrm>
            <a:off x="6189530" y="4885858"/>
            <a:ext cx="788212" cy="34614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Fédérations industrielles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74" name="Rectangle 67"/>
          <p:cNvSpPr>
            <a:spLocks noChangeArrowheads="1"/>
          </p:cNvSpPr>
          <p:nvPr/>
        </p:nvSpPr>
        <p:spPr bwMode="auto">
          <a:xfrm>
            <a:off x="5158471" y="1858520"/>
            <a:ext cx="708025" cy="33378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ANAPEC</a:t>
            </a:r>
          </a:p>
        </p:txBody>
      </p:sp>
      <p:sp>
        <p:nvSpPr>
          <p:cNvPr id="175" name="Rectangle 65"/>
          <p:cNvSpPr>
            <a:spLocks noChangeArrowheads="1"/>
          </p:cNvSpPr>
          <p:nvPr/>
        </p:nvSpPr>
        <p:spPr bwMode="auto">
          <a:xfrm>
            <a:off x="3894648" y="2400472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MASEN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76" name="Rectangle 67"/>
          <p:cNvSpPr>
            <a:spLocks noChangeArrowheads="1"/>
          </p:cNvSpPr>
          <p:nvPr/>
        </p:nvSpPr>
        <p:spPr bwMode="auto">
          <a:xfrm>
            <a:off x="5680227" y="2653741"/>
            <a:ext cx="708025" cy="33378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MAROC PME 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cxnSp>
        <p:nvCxnSpPr>
          <p:cNvPr id="178" name="Gerade Verbindung mit Pfeil 62"/>
          <p:cNvCxnSpPr>
            <a:stCxn id="155" idx="1"/>
          </p:cNvCxnSpPr>
          <p:nvPr/>
        </p:nvCxnSpPr>
        <p:spPr>
          <a:xfrm flipH="1" flipV="1">
            <a:off x="3841120" y="3122560"/>
            <a:ext cx="301507" cy="163677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rade Verbindung mit Pfeil 62"/>
          <p:cNvCxnSpPr/>
          <p:nvPr/>
        </p:nvCxnSpPr>
        <p:spPr>
          <a:xfrm flipH="1" flipV="1">
            <a:off x="4288110" y="2756118"/>
            <a:ext cx="14064" cy="407556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Gerade Verbindung mit Pfeil 62"/>
          <p:cNvCxnSpPr/>
          <p:nvPr/>
        </p:nvCxnSpPr>
        <p:spPr>
          <a:xfrm flipH="1" flipV="1">
            <a:off x="5886996" y="2529143"/>
            <a:ext cx="13971" cy="124599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62"/>
          <p:cNvCxnSpPr/>
          <p:nvPr/>
        </p:nvCxnSpPr>
        <p:spPr>
          <a:xfrm flipH="1" flipV="1">
            <a:off x="5661834" y="2121111"/>
            <a:ext cx="13971" cy="124599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Rectangle 69"/>
          <p:cNvSpPr>
            <a:spLocks noChangeArrowheads="1"/>
          </p:cNvSpPr>
          <p:nvPr/>
        </p:nvSpPr>
        <p:spPr bwMode="auto">
          <a:xfrm>
            <a:off x="1949294" y="4840995"/>
            <a:ext cx="706765" cy="348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900" kern="0" dirty="0" err="1" smtClean="0"/>
              <a:t>Greenfods</a:t>
            </a:r>
            <a:r>
              <a:rPr lang="de-DE" sz="900" kern="0" dirty="0" smtClean="0"/>
              <a:t> 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183" name="Rectangle 74"/>
          <p:cNvSpPr>
            <a:spLocks noChangeArrowheads="1"/>
          </p:cNvSpPr>
          <p:nvPr/>
        </p:nvSpPr>
        <p:spPr bwMode="auto">
          <a:xfrm>
            <a:off x="6721460" y="4493958"/>
            <a:ext cx="672796" cy="333375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Fons MOCEEF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84" name="Rectangle 65"/>
          <p:cNvSpPr>
            <a:spLocks noChangeArrowheads="1"/>
          </p:cNvSpPr>
          <p:nvPr/>
        </p:nvSpPr>
        <p:spPr bwMode="auto">
          <a:xfrm>
            <a:off x="3894647" y="1936219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MEAS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cxnSp>
        <p:nvCxnSpPr>
          <p:cNvPr id="186" name="Gerade Verbindung mit Pfeil 62"/>
          <p:cNvCxnSpPr>
            <a:stCxn id="184" idx="3"/>
          </p:cNvCxnSpPr>
          <p:nvPr/>
        </p:nvCxnSpPr>
        <p:spPr>
          <a:xfrm flipV="1">
            <a:off x="4601084" y="2025412"/>
            <a:ext cx="535403" cy="77495"/>
          </a:xfrm>
          <a:prstGeom prst="straightConnector1">
            <a:avLst/>
          </a:prstGeom>
          <a:ln w="38100" cmpd="dbl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68"/>
          <p:cNvSpPr>
            <a:spLocks noChangeArrowheads="1"/>
          </p:cNvSpPr>
          <p:nvPr/>
        </p:nvSpPr>
        <p:spPr bwMode="auto">
          <a:xfrm>
            <a:off x="5607319" y="3211742"/>
            <a:ext cx="851144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Municipalité Agadir 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188" name="Rectangle 68"/>
          <p:cNvSpPr>
            <a:spLocks noChangeArrowheads="1"/>
          </p:cNvSpPr>
          <p:nvPr/>
        </p:nvSpPr>
        <p:spPr bwMode="auto">
          <a:xfrm>
            <a:off x="6447131" y="2700044"/>
            <a:ext cx="476302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MI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cxnSp>
        <p:nvCxnSpPr>
          <p:cNvPr id="189" name="Gerade Verbindung mit Pfeil 129"/>
          <p:cNvCxnSpPr>
            <a:endCxn id="187" idx="0"/>
          </p:cNvCxnSpPr>
          <p:nvPr/>
        </p:nvCxnSpPr>
        <p:spPr>
          <a:xfrm flipH="1">
            <a:off x="6032891" y="3037293"/>
            <a:ext cx="573353" cy="174449"/>
          </a:xfrm>
          <a:prstGeom prst="straightConnector1">
            <a:avLst/>
          </a:prstGeom>
          <a:ln w="38100" cmpd="sng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Rectangle 65"/>
          <p:cNvSpPr>
            <a:spLocks noChangeArrowheads="1"/>
          </p:cNvSpPr>
          <p:nvPr/>
        </p:nvSpPr>
        <p:spPr bwMode="auto">
          <a:xfrm>
            <a:off x="3116020" y="2146481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>
                <a:solidFill>
                  <a:srgbClr val="FFFFFF"/>
                </a:solidFill>
              </a:rPr>
              <a:t>MHPV </a:t>
            </a:r>
          </a:p>
        </p:txBody>
      </p:sp>
    </p:spTree>
    <p:extLst>
      <p:ext uri="{BB962C8B-B14F-4D97-AF65-F5344CB8AC3E}">
        <p14:creationId xmlns:p14="http://schemas.microsoft.com/office/powerpoint/2010/main" val="1042679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8856984" cy="5865341"/>
          </a:xfrm>
        </p:spPr>
        <p:txBody>
          <a:bodyPr>
            <a:noAutofit/>
          </a:bodyPr>
          <a:lstStyle/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de-DE" sz="1000" b="1" dirty="0" err="1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Secteur</a:t>
            </a:r>
            <a:r>
              <a:rPr lang="de-DE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</a:t>
            </a:r>
            <a:r>
              <a:rPr lang="de-DE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fr-FR" sz="1000" b="1" dirty="0">
              <a:solidFill>
                <a:srgbClr val="6E64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MEMEE 	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Ministère de l'Energie, des Mines, de l'Eau et de </a:t>
            </a:r>
            <a:r>
              <a:rPr lang="fr-FR" sz="1000" b="1" dirty="0" smtClean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l'Environnement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 smtClean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Ministère de l'Emploi et des Affaires </a:t>
            </a:r>
            <a:r>
              <a:rPr lang="fr-FR" sz="1000" b="1" dirty="0" smtClean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Sociales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 smtClean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MHPV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Ministère de l'Habitat et de la Politique de la Ville 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MICIEN 	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Ministère de l’Industrie, du Commerce, de l’Investissement et de l’Economie Numérique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DFP 	Département de la formation professionnelle 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ANAPEC 	Agence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Nationale de Promotion de l'Emploi et des Compétences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 err="1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Centres régionaux d’investissement </a:t>
            </a:r>
            <a:endParaRPr lang="fr-FR" sz="1000" b="1" dirty="0">
              <a:solidFill>
                <a:srgbClr val="6E64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	Sociétés d’investissements Energétiques 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MASEN 	</a:t>
            </a:r>
            <a:r>
              <a:rPr lang="en-US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Moroccan Agency for Solar Energy</a:t>
            </a:r>
            <a:endParaRPr lang="fr-FR" sz="1000" b="1" dirty="0">
              <a:solidFill>
                <a:srgbClr val="6E64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IRESEN 	Institut de Recherche en Energie Solaire et Energies Nouvelles (IRESEN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FNTP 	La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Fédération nationale des travaux publics (FNTP)</a:t>
            </a:r>
            <a:endParaRPr lang="fr-FR" sz="1000" b="1" dirty="0">
              <a:solidFill>
                <a:srgbClr val="6E64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Cluster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EMC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Cluster Efficacité énergétique dans les matériaux de construction 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en-US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MASCIR 	Moroccan </a:t>
            </a:r>
            <a:r>
              <a:rPr lang="en-US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Foundation for Advanced Science, Innovation and </a:t>
            </a:r>
            <a:r>
              <a:rPr lang="en-US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en-US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CPT </a:t>
            </a:r>
            <a:r>
              <a:rPr lang="en-US" sz="1000" b="1" dirty="0" err="1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Kénitra</a:t>
            </a:r>
            <a:r>
              <a:rPr lang="en-US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Centre de </a:t>
            </a:r>
            <a:r>
              <a:rPr lang="en-US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erfectionnement Technique de </a:t>
            </a:r>
            <a:r>
              <a:rPr lang="en-US" sz="1000" b="1" dirty="0" err="1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Kénitra</a:t>
            </a:r>
            <a:r>
              <a:rPr lang="en-US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1000" b="1" dirty="0">
              <a:solidFill>
                <a:srgbClr val="6E64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Secteur Privé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1000" b="1" dirty="0">
              <a:solidFill>
                <a:srgbClr val="6E64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FIMME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Fédération des industries Métallurgiques, Mécaniques et Électromécaniques.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 err="1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Fédic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Fédération des Industries de Cuir </a:t>
            </a:r>
            <a:endParaRPr lang="fr-FR" sz="1000" b="1" dirty="0">
              <a:solidFill>
                <a:srgbClr val="6E64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AMISOLE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L'Association Marocaine des Industries Solaires et Eoliennes</a:t>
            </a:r>
            <a:endParaRPr lang="fr-FR" sz="1000" b="1" dirty="0">
              <a:solidFill>
                <a:srgbClr val="6E64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 err="1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Fenelec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fédération national de l'électricité et de l'électronique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Maroc...</a:t>
            </a:r>
          </a:p>
          <a:p>
            <a:pPr marL="0" indent="0" fontAlgn="base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None/>
              <a:tabLst>
                <a:tab pos="2190750" algn="l"/>
              </a:tabLst>
            </a:pP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ADIZIA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Association Des Investisseurs De La Z.I. D'Ait </a:t>
            </a:r>
            <a:r>
              <a:rPr lang="fr-FR" sz="1000" b="1" dirty="0" err="1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Melloul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Agadir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 </a:t>
            </a:r>
            <a:r>
              <a:rPr lang="fr-FR" sz="1000" b="1" dirty="0">
                <a:solidFill>
                  <a:srgbClr val="6E64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6"/>
          <p:cNvSpPr/>
          <p:nvPr/>
        </p:nvSpPr>
        <p:spPr>
          <a:xfrm>
            <a:off x="0" y="-1"/>
            <a:ext cx="8166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CARTE des ACTEURS : </a:t>
            </a:r>
          </a:p>
          <a:p>
            <a:r>
              <a:rPr lang="en-US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ER/EE </a:t>
            </a:r>
            <a:r>
              <a:rPr lang="en-US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in the </a:t>
            </a:r>
            <a:r>
              <a:rPr lang="en-US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Industry &amp; building Sector </a:t>
            </a:r>
            <a:r>
              <a:rPr lang="en-US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Maroc</a:t>
            </a:r>
            <a:r>
              <a:rPr lang="en-US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 </a:t>
            </a:r>
            <a:endParaRPr lang="en-US" dirty="0" smtClean="0">
              <a:solidFill>
                <a:srgbClr val="C80F0F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645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4735</TotalTime>
  <Words>159</Words>
  <Application>Microsoft Office PowerPoint</Application>
  <PresentationFormat>Affichage à l'écran (4:3)</PresentationFormat>
  <Paragraphs>82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Tahoma</vt:lpstr>
      <vt:lpstr>Times</vt:lpstr>
      <vt:lpstr>Larissa</vt:lpstr>
      <vt:lpstr>Présentation PowerPoint</vt:lpstr>
      <vt:lpstr>Présentation PowerPoint</vt:lpstr>
    </vt:vector>
  </TitlesOfParts>
  <Company>GIZ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UserLA3067</dc:creator>
  <cp:lastModifiedBy>Najia Bezzar </cp:lastModifiedBy>
  <cp:revision>69</cp:revision>
  <dcterms:created xsi:type="dcterms:W3CDTF">2016-05-14T11:53:35Z</dcterms:created>
  <dcterms:modified xsi:type="dcterms:W3CDTF">2016-05-27T16:44:18Z</dcterms:modified>
</cp:coreProperties>
</file>